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6" r:id="rId4"/>
    <p:sldId id="267" r:id="rId5"/>
    <p:sldId id="266" r:id="rId6"/>
    <p:sldId id="264" r:id="rId7"/>
    <p:sldId id="269" r:id="rId8"/>
    <p:sldId id="262" r:id="rId9"/>
    <p:sldId id="268" r:id="rId10"/>
    <p:sldId id="279" r:id="rId11"/>
    <p:sldId id="271" r:id="rId12"/>
    <p:sldId id="277" r:id="rId13"/>
    <p:sldId id="272" r:id="rId14"/>
    <p:sldId id="270" r:id="rId15"/>
    <p:sldId id="278" r:id="rId16"/>
    <p:sldId id="281" r:id="rId17"/>
    <p:sldId id="280"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E5601E-B1D8-144D-88F7-D81EEE0299DD}">
          <p14:sldIdLst>
            <p14:sldId id="256"/>
            <p14:sldId id="258"/>
            <p14:sldId id="276"/>
          </p14:sldIdLst>
        </p14:section>
        <p14:section name="Demographic" id="{946EC87B-B3C7-DC49-8D6D-51A3B1055159}">
          <p14:sldIdLst>
            <p14:sldId id="267"/>
            <p14:sldId id="266"/>
            <p14:sldId id="264"/>
            <p14:sldId id="269"/>
          </p14:sldIdLst>
        </p14:section>
        <p14:section name="Housing price" id="{5152C271-DFC4-FD4C-9FFF-4F719F9BA099}">
          <p14:sldIdLst>
            <p14:sldId id="262"/>
            <p14:sldId id="268"/>
            <p14:sldId id="279"/>
            <p14:sldId id="271"/>
            <p14:sldId id="277"/>
          </p14:sldIdLst>
        </p14:section>
        <p14:section name="Interest rate" id="{F5D0B26C-B5DE-584D-AFED-F68706396D45}">
          <p14:sldIdLst>
            <p14:sldId id="272"/>
            <p14:sldId id="270"/>
            <p14:sldId id="278"/>
          </p14:sldIdLst>
        </p14:section>
        <p14:section name="Findings" id="{3CD87C2C-FAD3-D84D-AD46-4B043CBEBAD7}">
          <p14:sldIdLst>
            <p14:sldId id="281"/>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6327"/>
  </p:normalViewPr>
  <p:slideViewPr>
    <p:cSldViewPr snapToGrid="0">
      <p:cViewPr varScale="1">
        <p:scale>
          <a:sx n="90" d="100"/>
          <a:sy n="90" d="100"/>
        </p:scale>
        <p:origin x="232" y="7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9D40A7C-DAAA-40AF-99FC-3FBB65AAEA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BA3D49B-C5AD-4C25-8C73-F4DD5B7D8319}">
      <dgm:prSet/>
      <dgm:spPr/>
      <dgm:t>
        <a:bodyPr/>
        <a:lstStyle/>
        <a:p>
          <a:r>
            <a:rPr lang="en-US"/>
            <a:t>1-What is the impact of housing prices in home ownership with young adults ?</a:t>
          </a:r>
        </a:p>
      </dgm:t>
    </dgm:pt>
    <dgm:pt modelId="{D009D794-A722-4217-B3E5-64DA825857C0}" type="parTrans" cxnId="{5A50E71B-C47C-448D-8359-B3995E7BD1B5}">
      <dgm:prSet/>
      <dgm:spPr/>
      <dgm:t>
        <a:bodyPr/>
        <a:lstStyle/>
        <a:p>
          <a:endParaRPr lang="en-US"/>
        </a:p>
      </dgm:t>
    </dgm:pt>
    <dgm:pt modelId="{2F59C570-B1B5-452D-8A82-85780C547C47}" type="sibTrans" cxnId="{5A50E71B-C47C-448D-8359-B3995E7BD1B5}">
      <dgm:prSet/>
      <dgm:spPr/>
      <dgm:t>
        <a:bodyPr/>
        <a:lstStyle/>
        <a:p>
          <a:endParaRPr lang="en-US"/>
        </a:p>
      </dgm:t>
    </dgm:pt>
    <dgm:pt modelId="{40D06CF8-872C-44C8-A195-F2B63515FB5B}">
      <dgm:prSet/>
      <dgm:spPr/>
      <dgm:t>
        <a:bodyPr/>
        <a:lstStyle/>
        <a:p>
          <a:r>
            <a:rPr lang="en-US"/>
            <a:t>2--How are the different provinces responding to the interest rates in term of real estate activity and pricing</a:t>
          </a:r>
        </a:p>
      </dgm:t>
    </dgm:pt>
    <dgm:pt modelId="{8ECA3A95-DB27-4C8A-A647-B7D245D9927A}" type="parTrans" cxnId="{3226F464-C6E1-41F5-81EB-14CB7DE566C7}">
      <dgm:prSet/>
      <dgm:spPr/>
      <dgm:t>
        <a:bodyPr/>
        <a:lstStyle/>
        <a:p>
          <a:endParaRPr lang="en-US"/>
        </a:p>
      </dgm:t>
    </dgm:pt>
    <dgm:pt modelId="{784D2F4D-4A79-4C6A-A9D3-6BB5BB623253}" type="sibTrans" cxnId="{3226F464-C6E1-41F5-81EB-14CB7DE566C7}">
      <dgm:prSet/>
      <dgm:spPr/>
      <dgm:t>
        <a:bodyPr/>
        <a:lstStyle/>
        <a:p>
          <a:endParaRPr lang="en-US"/>
        </a:p>
      </dgm:t>
    </dgm:pt>
    <dgm:pt modelId="{C9675344-E660-47CD-B896-504495DF2FFA}">
      <dgm:prSet/>
      <dgm:spPr/>
      <dgm:t>
        <a:bodyPr/>
        <a:lstStyle/>
        <a:p>
          <a:r>
            <a:rPr lang="en-US"/>
            <a:t>3-</a:t>
          </a:r>
          <a:r>
            <a:rPr lang="en-US" baseline="0"/>
            <a:t> What are the alternative outlooks to buying a home?</a:t>
          </a:r>
          <a:endParaRPr lang="en-US"/>
        </a:p>
      </dgm:t>
    </dgm:pt>
    <dgm:pt modelId="{9D13B365-EA02-411B-99E1-547775C97EE2}" type="parTrans" cxnId="{7AB51D80-923B-446A-9244-EA7C44C64EFF}">
      <dgm:prSet/>
      <dgm:spPr/>
      <dgm:t>
        <a:bodyPr/>
        <a:lstStyle/>
        <a:p>
          <a:endParaRPr lang="en-US"/>
        </a:p>
      </dgm:t>
    </dgm:pt>
    <dgm:pt modelId="{73513343-76C5-4E97-9F12-CA29F5368B08}" type="sibTrans" cxnId="{7AB51D80-923B-446A-9244-EA7C44C64EFF}">
      <dgm:prSet/>
      <dgm:spPr/>
      <dgm:t>
        <a:bodyPr/>
        <a:lstStyle/>
        <a:p>
          <a:endParaRPr lang="en-US"/>
        </a:p>
      </dgm:t>
    </dgm:pt>
    <dgm:pt modelId="{B8E1C483-331A-4B01-BF1E-16EA9B39DD40}">
      <dgm:prSet/>
      <dgm:spPr/>
      <dgm:t>
        <a:bodyPr/>
        <a:lstStyle/>
        <a:p>
          <a:r>
            <a:rPr lang="en-US" baseline="0"/>
            <a:t>4-What is the relationship/correlation between the interest rate fluctuations and inflation?</a:t>
          </a:r>
          <a:endParaRPr lang="en-US"/>
        </a:p>
      </dgm:t>
    </dgm:pt>
    <dgm:pt modelId="{5A8CE9F6-C508-4040-B323-8014A270C228}" type="parTrans" cxnId="{E1A4994E-F4C0-4633-8472-AB838D8F7F88}">
      <dgm:prSet/>
      <dgm:spPr/>
      <dgm:t>
        <a:bodyPr/>
        <a:lstStyle/>
        <a:p>
          <a:endParaRPr lang="en-US"/>
        </a:p>
      </dgm:t>
    </dgm:pt>
    <dgm:pt modelId="{189979BC-5122-425C-86C2-476D8E2364EE}" type="sibTrans" cxnId="{E1A4994E-F4C0-4633-8472-AB838D8F7F88}">
      <dgm:prSet/>
      <dgm:spPr/>
      <dgm:t>
        <a:bodyPr/>
        <a:lstStyle/>
        <a:p>
          <a:endParaRPr lang="en-US"/>
        </a:p>
      </dgm:t>
    </dgm:pt>
    <dgm:pt modelId="{13CEF860-AE3E-4C69-BC41-893AE84DC647}">
      <dgm:prSet/>
      <dgm:spPr/>
      <dgm:t>
        <a:bodyPr/>
        <a:lstStyle/>
        <a:p>
          <a:r>
            <a:rPr lang="en-US"/>
            <a:t>5- What are some of the information that we found to address the housing crisis in Canada ?</a:t>
          </a:r>
        </a:p>
      </dgm:t>
    </dgm:pt>
    <dgm:pt modelId="{83286EB4-BA1A-42AA-BE47-9FFAF52945F3}" type="parTrans" cxnId="{BF8598C8-B037-4841-BB9C-524DC61B782A}">
      <dgm:prSet/>
      <dgm:spPr/>
      <dgm:t>
        <a:bodyPr/>
        <a:lstStyle/>
        <a:p>
          <a:endParaRPr lang="en-US"/>
        </a:p>
      </dgm:t>
    </dgm:pt>
    <dgm:pt modelId="{8588198C-AA62-4FFA-BB9C-F4070EAC1E91}" type="sibTrans" cxnId="{BF8598C8-B037-4841-BB9C-524DC61B782A}">
      <dgm:prSet/>
      <dgm:spPr/>
      <dgm:t>
        <a:bodyPr/>
        <a:lstStyle/>
        <a:p>
          <a:endParaRPr lang="en-US"/>
        </a:p>
      </dgm:t>
    </dgm:pt>
    <dgm:pt modelId="{3EB321AC-4A98-4146-A99A-C1C18C4226FD}" type="pres">
      <dgm:prSet presAssocID="{19D40A7C-DAAA-40AF-99FC-3FBB65AAEA8D}" presName="root" presStyleCnt="0">
        <dgm:presLayoutVars>
          <dgm:dir/>
          <dgm:resizeHandles val="exact"/>
        </dgm:presLayoutVars>
      </dgm:prSet>
      <dgm:spPr/>
    </dgm:pt>
    <dgm:pt modelId="{0537E667-E4DA-4318-9CD5-BA8D50879799}" type="pres">
      <dgm:prSet presAssocID="{6BA3D49B-C5AD-4C25-8C73-F4DD5B7D8319}" presName="compNode" presStyleCnt="0"/>
      <dgm:spPr/>
    </dgm:pt>
    <dgm:pt modelId="{077D85FD-4D35-4559-9CE7-FE84473EF99D}" type="pres">
      <dgm:prSet presAssocID="{6BA3D49B-C5AD-4C25-8C73-F4DD5B7D8319}" presName="bgRect" presStyleLbl="bgShp" presStyleIdx="0" presStyleCnt="5"/>
      <dgm:spPr/>
    </dgm:pt>
    <dgm:pt modelId="{CA911CE8-9D64-4A7D-A87B-282AAA323034}" type="pres">
      <dgm:prSet presAssocID="{6BA3D49B-C5AD-4C25-8C73-F4DD5B7D831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469948A-F289-415B-949C-286F8A16375D}" type="pres">
      <dgm:prSet presAssocID="{6BA3D49B-C5AD-4C25-8C73-F4DD5B7D8319}" presName="spaceRect" presStyleCnt="0"/>
      <dgm:spPr/>
    </dgm:pt>
    <dgm:pt modelId="{B9F7F23B-C33C-4D84-AC7C-16095D198D7F}" type="pres">
      <dgm:prSet presAssocID="{6BA3D49B-C5AD-4C25-8C73-F4DD5B7D8319}" presName="parTx" presStyleLbl="revTx" presStyleIdx="0" presStyleCnt="5">
        <dgm:presLayoutVars>
          <dgm:chMax val="0"/>
          <dgm:chPref val="0"/>
        </dgm:presLayoutVars>
      </dgm:prSet>
      <dgm:spPr/>
    </dgm:pt>
    <dgm:pt modelId="{2173BE1E-CEC6-472E-AF47-EABD9949E181}" type="pres">
      <dgm:prSet presAssocID="{2F59C570-B1B5-452D-8A82-85780C547C47}" presName="sibTrans" presStyleCnt="0"/>
      <dgm:spPr/>
    </dgm:pt>
    <dgm:pt modelId="{19873F51-F3C4-4A8F-8BF1-DBEBAA3E00B3}" type="pres">
      <dgm:prSet presAssocID="{40D06CF8-872C-44C8-A195-F2B63515FB5B}" presName="compNode" presStyleCnt="0"/>
      <dgm:spPr/>
    </dgm:pt>
    <dgm:pt modelId="{C2CA363A-F642-41B6-9DFC-DC601CAD6124}" type="pres">
      <dgm:prSet presAssocID="{40D06CF8-872C-44C8-A195-F2B63515FB5B}" presName="bgRect" presStyleLbl="bgShp" presStyleIdx="1" presStyleCnt="5"/>
      <dgm:spPr/>
    </dgm:pt>
    <dgm:pt modelId="{2B509D0A-5459-48C7-BE0F-59A18958ACBB}" type="pres">
      <dgm:prSet presAssocID="{40D06CF8-872C-44C8-A195-F2B63515FB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5305F83-A87E-490E-8534-0D100C6C3DD3}" type="pres">
      <dgm:prSet presAssocID="{40D06CF8-872C-44C8-A195-F2B63515FB5B}" presName="spaceRect" presStyleCnt="0"/>
      <dgm:spPr/>
    </dgm:pt>
    <dgm:pt modelId="{A2E0591B-66E7-40CB-8BCD-9448A0F9C7B5}" type="pres">
      <dgm:prSet presAssocID="{40D06CF8-872C-44C8-A195-F2B63515FB5B}" presName="parTx" presStyleLbl="revTx" presStyleIdx="1" presStyleCnt="5">
        <dgm:presLayoutVars>
          <dgm:chMax val="0"/>
          <dgm:chPref val="0"/>
        </dgm:presLayoutVars>
      </dgm:prSet>
      <dgm:spPr/>
    </dgm:pt>
    <dgm:pt modelId="{5A02F7C7-5CE6-4211-BD6D-363FF165FD1E}" type="pres">
      <dgm:prSet presAssocID="{784D2F4D-4A79-4C6A-A9D3-6BB5BB623253}" presName="sibTrans" presStyleCnt="0"/>
      <dgm:spPr/>
    </dgm:pt>
    <dgm:pt modelId="{15A05564-BA89-47BF-A545-70DB9C586034}" type="pres">
      <dgm:prSet presAssocID="{C9675344-E660-47CD-B896-504495DF2FFA}" presName="compNode" presStyleCnt="0"/>
      <dgm:spPr/>
    </dgm:pt>
    <dgm:pt modelId="{5326A911-84F3-484A-B176-24DD7FC1ACB9}" type="pres">
      <dgm:prSet presAssocID="{C9675344-E660-47CD-B896-504495DF2FFA}" presName="bgRect" presStyleLbl="bgShp" presStyleIdx="2" presStyleCnt="5"/>
      <dgm:spPr/>
    </dgm:pt>
    <dgm:pt modelId="{E9662F5A-4285-44B6-9730-3808EE13E3F9}" type="pres">
      <dgm:prSet presAssocID="{C9675344-E660-47CD-B896-504495DF2F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D56A2F9B-F76D-4765-9F23-F4F9320291AA}" type="pres">
      <dgm:prSet presAssocID="{C9675344-E660-47CD-B896-504495DF2FFA}" presName="spaceRect" presStyleCnt="0"/>
      <dgm:spPr/>
    </dgm:pt>
    <dgm:pt modelId="{07C73FE5-2B0E-4D4D-B7CE-11D2DC9FEF1E}" type="pres">
      <dgm:prSet presAssocID="{C9675344-E660-47CD-B896-504495DF2FFA}" presName="parTx" presStyleLbl="revTx" presStyleIdx="2" presStyleCnt="5">
        <dgm:presLayoutVars>
          <dgm:chMax val="0"/>
          <dgm:chPref val="0"/>
        </dgm:presLayoutVars>
      </dgm:prSet>
      <dgm:spPr/>
    </dgm:pt>
    <dgm:pt modelId="{BFA97BD0-C08E-40FA-AB2F-971A7DF73895}" type="pres">
      <dgm:prSet presAssocID="{73513343-76C5-4E97-9F12-CA29F5368B08}" presName="sibTrans" presStyleCnt="0"/>
      <dgm:spPr/>
    </dgm:pt>
    <dgm:pt modelId="{3AF4B0AB-2E44-4A3E-8D1C-71552CE24EB9}" type="pres">
      <dgm:prSet presAssocID="{B8E1C483-331A-4B01-BF1E-16EA9B39DD40}" presName="compNode" presStyleCnt="0"/>
      <dgm:spPr/>
    </dgm:pt>
    <dgm:pt modelId="{8C326435-E9F4-436E-B770-EE8F479036E9}" type="pres">
      <dgm:prSet presAssocID="{B8E1C483-331A-4B01-BF1E-16EA9B39DD40}" presName="bgRect" presStyleLbl="bgShp" presStyleIdx="3" presStyleCnt="5"/>
      <dgm:spPr/>
    </dgm:pt>
    <dgm:pt modelId="{643EADA1-4E1F-41E3-9224-1A91D6673B76}" type="pres">
      <dgm:prSet presAssocID="{B8E1C483-331A-4B01-BF1E-16EA9B39DD4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7DF2A73-575B-46F1-B4B6-A52DB9E40DF6}" type="pres">
      <dgm:prSet presAssocID="{B8E1C483-331A-4B01-BF1E-16EA9B39DD40}" presName="spaceRect" presStyleCnt="0"/>
      <dgm:spPr/>
    </dgm:pt>
    <dgm:pt modelId="{6751BE39-9683-443A-81EE-F1B36844DE5A}" type="pres">
      <dgm:prSet presAssocID="{B8E1C483-331A-4B01-BF1E-16EA9B39DD40}" presName="parTx" presStyleLbl="revTx" presStyleIdx="3" presStyleCnt="5">
        <dgm:presLayoutVars>
          <dgm:chMax val="0"/>
          <dgm:chPref val="0"/>
        </dgm:presLayoutVars>
      </dgm:prSet>
      <dgm:spPr/>
    </dgm:pt>
    <dgm:pt modelId="{0985AFB4-DF51-431D-B7B4-043D439F8253}" type="pres">
      <dgm:prSet presAssocID="{189979BC-5122-425C-86C2-476D8E2364EE}" presName="sibTrans" presStyleCnt="0"/>
      <dgm:spPr/>
    </dgm:pt>
    <dgm:pt modelId="{E7C80023-568A-4129-B5E3-E98140B1C5C5}" type="pres">
      <dgm:prSet presAssocID="{13CEF860-AE3E-4C69-BC41-893AE84DC647}" presName="compNode" presStyleCnt="0"/>
      <dgm:spPr/>
    </dgm:pt>
    <dgm:pt modelId="{B636C80F-090C-4631-86FC-973F466399BC}" type="pres">
      <dgm:prSet presAssocID="{13CEF860-AE3E-4C69-BC41-893AE84DC647}" presName="bgRect" presStyleLbl="bgShp" presStyleIdx="4" presStyleCnt="5"/>
      <dgm:spPr/>
    </dgm:pt>
    <dgm:pt modelId="{8F26AA0E-8861-4D19-A054-476C22F111C1}" type="pres">
      <dgm:prSet presAssocID="{13CEF860-AE3E-4C69-BC41-893AE84DC6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urban scene"/>
        </a:ext>
      </dgm:extLst>
    </dgm:pt>
    <dgm:pt modelId="{DCB41F3D-D962-4666-99CF-BF0180C24A8F}" type="pres">
      <dgm:prSet presAssocID="{13CEF860-AE3E-4C69-BC41-893AE84DC647}" presName="spaceRect" presStyleCnt="0"/>
      <dgm:spPr/>
    </dgm:pt>
    <dgm:pt modelId="{A04DA206-FB7D-4ED0-A460-CE0AE3CCBDA7}" type="pres">
      <dgm:prSet presAssocID="{13CEF860-AE3E-4C69-BC41-893AE84DC647}" presName="parTx" presStyleLbl="revTx" presStyleIdx="4" presStyleCnt="5">
        <dgm:presLayoutVars>
          <dgm:chMax val="0"/>
          <dgm:chPref val="0"/>
        </dgm:presLayoutVars>
      </dgm:prSet>
      <dgm:spPr/>
    </dgm:pt>
  </dgm:ptLst>
  <dgm:cxnLst>
    <dgm:cxn modelId="{A5E85504-FB95-4E2D-B977-0CBB6A1EFCC1}" type="presOf" srcId="{40D06CF8-872C-44C8-A195-F2B63515FB5B}" destId="{A2E0591B-66E7-40CB-8BCD-9448A0F9C7B5}" srcOrd="0" destOrd="0" presId="urn:microsoft.com/office/officeart/2018/2/layout/IconVerticalSolidList"/>
    <dgm:cxn modelId="{5A50E71B-C47C-448D-8359-B3995E7BD1B5}" srcId="{19D40A7C-DAAA-40AF-99FC-3FBB65AAEA8D}" destId="{6BA3D49B-C5AD-4C25-8C73-F4DD5B7D8319}" srcOrd="0" destOrd="0" parTransId="{D009D794-A722-4217-B3E5-64DA825857C0}" sibTransId="{2F59C570-B1B5-452D-8A82-85780C547C47}"/>
    <dgm:cxn modelId="{6624B846-4F10-4E1F-B84D-7C27AEA33A29}" type="presOf" srcId="{B8E1C483-331A-4B01-BF1E-16EA9B39DD40}" destId="{6751BE39-9683-443A-81EE-F1B36844DE5A}" srcOrd="0" destOrd="0" presId="urn:microsoft.com/office/officeart/2018/2/layout/IconVerticalSolidList"/>
    <dgm:cxn modelId="{E1A4994E-F4C0-4633-8472-AB838D8F7F88}" srcId="{19D40A7C-DAAA-40AF-99FC-3FBB65AAEA8D}" destId="{B8E1C483-331A-4B01-BF1E-16EA9B39DD40}" srcOrd="3" destOrd="0" parTransId="{5A8CE9F6-C508-4040-B323-8014A270C228}" sibTransId="{189979BC-5122-425C-86C2-476D8E2364EE}"/>
    <dgm:cxn modelId="{14EED750-C94F-4E56-A0E0-77EE92FDED99}" type="presOf" srcId="{C9675344-E660-47CD-B896-504495DF2FFA}" destId="{07C73FE5-2B0E-4D4D-B7CE-11D2DC9FEF1E}" srcOrd="0" destOrd="0" presId="urn:microsoft.com/office/officeart/2018/2/layout/IconVerticalSolidList"/>
    <dgm:cxn modelId="{3226F464-C6E1-41F5-81EB-14CB7DE566C7}" srcId="{19D40A7C-DAAA-40AF-99FC-3FBB65AAEA8D}" destId="{40D06CF8-872C-44C8-A195-F2B63515FB5B}" srcOrd="1" destOrd="0" parTransId="{8ECA3A95-DB27-4C8A-A647-B7D245D9927A}" sibTransId="{784D2F4D-4A79-4C6A-A9D3-6BB5BB623253}"/>
    <dgm:cxn modelId="{67BC6D6A-5D4B-4EA9-8AF3-798F9652EB22}" type="presOf" srcId="{19D40A7C-DAAA-40AF-99FC-3FBB65AAEA8D}" destId="{3EB321AC-4A98-4146-A99A-C1C18C4226FD}" srcOrd="0" destOrd="0" presId="urn:microsoft.com/office/officeart/2018/2/layout/IconVerticalSolidList"/>
    <dgm:cxn modelId="{66C44F77-12D4-4FD7-80B8-F359F7DF7BB1}" type="presOf" srcId="{6BA3D49B-C5AD-4C25-8C73-F4DD5B7D8319}" destId="{B9F7F23B-C33C-4D84-AC7C-16095D198D7F}" srcOrd="0" destOrd="0" presId="urn:microsoft.com/office/officeart/2018/2/layout/IconVerticalSolidList"/>
    <dgm:cxn modelId="{7AB51D80-923B-446A-9244-EA7C44C64EFF}" srcId="{19D40A7C-DAAA-40AF-99FC-3FBB65AAEA8D}" destId="{C9675344-E660-47CD-B896-504495DF2FFA}" srcOrd="2" destOrd="0" parTransId="{9D13B365-EA02-411B-99E1-547775C97EE2}" sibTransId="{73513343-76C5-4E97-9F12-CA29F5368B08}"/>
    <dgm:cxn modelId="{71E8E4B6-4BD8-4EBC-91DB-AFD0DB9324A8}" type="presOf" srcId="{13CEF860-AE3E-4C69-BC41-893AE84DC647}" destId="{A04DA206-FB7D-4ED0-A460-CE0AE3CCBDA7}" srcOrd="0" destOrd="0" presId="urn:microsoft.com/office/officeart/2018/2/layout/IconVerticalSolidList"/>
    <dgm:cxn modelId="{BF8598C8-B037-4841-BB9C-524DC61B782A}" srcId="{19D40A7C-DAAA-40AF-99FC-3FBB65AAEA8D}" destId="{13CEF860-AE3E-4C69-BC41-893AE84DC647}" srcOrd="4" destOrd="0" parTransId="{83286EB4-BA1A-42AA-BE47-9FFAF52945F3}" sibTransId="{8588198C-AA62-4FFA-BB9C-F4070EAC1E91}"/>
    <dgm:cxn modelId="{EDC92D7D-7C00-4938-A7FD-289AFA82555F}" type="presParOf" srcId="{3EB321AC-4A98-4146-A99A-C1C18C4226FD}" destId="{0537E667-E4DA-4318-9CD5-BA8D50879799}" srcOrd="0" destOrd="0" presId="urn:microsoft.com/office/officeart/2018/2/layout/IconVerticalSolidList"/>
    <dgm:cxn modelId="{E9955D47-35C9-4244-B4B9-D98F7A78BBC2}" type="presParOf" srcId="{0537E667-E4DA-4318-9CD5-BA8D50879799}" destId="{077D85FD-4D35-4559-9CE7-FE84473EF99D}" srcOrd="0" destOrd="0" presId="urn:microsoft.com/office/officeart/2018/2/layout/IconVerticalSolidList"/>
    <dgm:cxn modelId="{5757D479-638C-464A-A767-B067AD190482}" type="presParOf" srcId="{0537E667-E4DA-4318-9CD5-BA8D50879799}" destId="{CA911CE8-9D64-4A7D-A87B-282AAA323034}" srcOrd="1" destOrd="0" presId="urn:microsoft.com/office/officeart/2018/2/layout/IconVerticalSolidList"/>
    <dgm:cxn modelId="{A8290622-AC31-441D-BADA-2655DB87C3C5}" type="presParOf" srcId="{0537E667-E4DA-4318-9CD5-BA8D50879799}" destId="{B469948A-F289-415B-949C-286F8A16375D}" srcOrd="2" destOrd="0" presId="urn:microsoft.com/office/officeart/2018/2/layout/IconVerticalSolidList"/>
    <dgm:cxn modelId="{BB4702E2-16A8-4BFA-8E8D-7CCFA2074976}" type="presParOf" srcId="{0537E667-E4DA-4318-9CD5-BA8D50879799}" destId="{B9F7F23B-C33C-4D84-AC7C-16095D198D7F}" srcOrd="3" destOrd="0" presId="urn:microsoft.com/office/officeart/2018/2/layout/IconVerticalSolidList"/>
    <dgm:cxn modelId="{AF626C21-8FCB-4473-A9E1-B314B7B4AFF5}" type="presParOf" srcId="{3EB321AC-4A98-4146-A99A-C1C18C4226FD}" destId="{2173BE1E-CEC6-472E-AF47-EABD9949E181}" srcOrd="1" destOrd="0" presId="urn:microsoft.com/office/officeart/2018/2/layout/IconVerticalSolidList"/>
    <dgm:cxn modelId="{9FF0C24F-A805-44A7-95E5-D91502D699DA}" type="presParOf" srcId="{3EB321AC-4A98-4146-A99A-C1C18C4226FD}" destId="{19873F51-F3C4-4A8F-8BF1-DBEBAA3E00B3}" srcOrd="2" destOrd="0" presId="urn:microsoft.com/office/officeart/2018/2/layout/IconVerticalSolidList"/>
    <dgm:cxn modelId="{07D28392-8CFE-484A-9B77-305E2BB5EC27}" type="presParOf" srcId="{19873F51-F3C4-4A8F-8BF1-DBEBAA3E00B3}" destId="{C2CA363A-F642-41B6-9DFC-DC601CAD6124}" srcOrd="0" destOrd="0" presId="urn:microsoft.com/office/officeart/2018/2/layout/IconVerticalSolidList"/>
    <dgm:cxn modelId="{52305E3C-9819-4ADD-8BED-CF556412CB7B}" type="presParOf" srcId="{19873F51-F3C4-4A8F-8BF1-DBEBAA3E00B3}" destId="{2B509D0A-5459-48C7-BE0F-59A18958ACBB}" srcOrd="1" destOrd="0" presId="urn:microsoft.com/office/officeart/2018/2/layout/IconVerticalSolidList"/>
    <dgm:cxn modelId="{E3FDA91E-29C4-4827-AF5F-FE450B4A6693}" type="presParOf" srcId="{19873F51-F3C4-4A8F-8BF1-DBEBAA3E00B3}" destId="{55305F83-A87E-490E-8534-0D100C6C3DD3}" srcOrd="2" destOrd="0" presId="urn:microsoft.com/office/officeart/2018/2/layout/IconVerticalSolidList"/>
    <dgm:cxn modelId="{21FB7E34-B935-4150-933F-06A0F764FEFA}" type="presParOf" srcId="{19873F51-F3C4-4A8F-8BF1-DBEBAA3E00B3}" destId="{A2E0591B-66E7-40CB-8BCD-9448A0F9C7B5}" srcOrd="3" destOrd="0" presId="urn:microsoft.com/office/officeart/2018/2/layout/IconVerticalSolidList"/>
    <dgm:cxn modelId="{DA4D76E2-0F10-48EA-BB82-695052314A44}" type="presParOf" srcId="{3EB321AC-4A98-4146-A99A-C1C18C4226FD}" destId="{5A02F7C7-5CE6-4211-BD6D-363FF165FD1E}" srcOrd="3" destOrd="0" presId="urn:microsoft.com/office/officeart/2018/2/layout/IconVerticalSolidList"/>
    <dgm:cxn modelId="{23C33919-632E-4FC9-86D5-2BDB8D0567DC}" type="presParOf" srcId="{3EB321AC-4A98-4146-A99A-C1C18C4226FD}" destId="{15A05564-BA89-47BF-A545-70DB9C586034}" srcOrd="4" destOrd="0" presId="urn:microsoft.com/office/officeart/2018/2/layout/IconVerticalSolidList"/>
    <dgm:cxn modelId="{4AC44B9C-B176-4FAA-834A-76E54CABEC71}" type="presParOf" srcId="{15A05564-BA89-47BF-A545-70DB9C586034}" destId="{5326A911-84F3-484A-B176-24DD7FC1ACB9}" srcOrd="0" destOrd="0" presId="urn:microsoft.com/office/officeart/2018/2/layout/IconVerticalSolidList"/>
    <dgm:cxn modelId="{E8C41439-A04A-46D7-A7DF-807794B2A7CA}" type="presParOf" srcId="{15A05564-BA89-47BF-A545-70DB9C586034}" destId="{E9662F5A-4285-44B6-9730-3808EE13E3F9}" srcOrd="1" destOrd="0" presId="urn:microsoft.com/office/officeart/2018/2/layout/IconVerticalSolidList"/>
    <dgm:cxn modelId="{D00A0ED1-0073-4ECD-9287-EC12547F1096}" type="presParOf" srcId="{15A05564-BA89-47BF-A545-70DB9C586034}" destId="{D56A2F9B-F76D-4765-9F23-F4F9320291AA}" srcOrd="2" destOrd="0" presId="urn:microsoft.com/office/officeart/2018/2/layout/IconVerticalSolidList"/>
    <dgm:cxn modelId="{6BE889AB-E522-401A-98AD-B9B18577E77C}" type="presParOf" srcId="{15A05564-BA89-47BF-A545-70DB9C586034}" destId="{07C73FE5-2B0E-4D4D-B7CE-11D2DC9FEF1E}" srcOrd="3" destOrd="0" presId="urn:microsoft.com/office/officeart/2018/2/layout/IconVerticalSolidList"/>
    <dgm:cxn modelId="{1EA93188-F135-49FC-AF74-2B25A9AFF295}" type="presParOf" srcId="{3EB321AC-4A98-4146-A99A-C1C18C4226FD}" destId="{BFA97BD0-C08E-40FA-AB2F-971A7DF73895}" srcOrd="5" destOrd="0" presId="urn:microsoft.com/office/officeart/2018/2/layout/IconVerticalSolidList"/>
    <dgm:cxn modelId="{4CAFC440-8A38-49AD-9134-E00A0370B0B6}" type="presParOf" srcId="{3EB321AC-4A98-4146-A99A-C1C18C4226FD}" destId="{3AF4B0AB-2E44-4A3E-8D1C-71552CE24EB9}" srcOrd="6" destOrd="0" presId="urn:microsoft.com/office/officeart/2018/2/layout/IconVerticalSolidList"/>
    <dgm:cxn modelId="{9ECE23F9-0A9F-4AF7-BD37-D5AA2FA91E2B}" type="presParOf" srcId="{3AF4B0AB-2E44-4A3E-8D1C-71552CE24EB9}" destId="{8C326435-E9F4-436E-B770-EE8F479036E9}" srcOrd="0" destOrd="0" presId="urn:microsoft.com/office/officeart/2018/2/layout/IconVerticalSolidList"/>
    <dgm:cxn modelId="{30CBAD7F-DC0F-4843-AAA4-2FF1AB0779CB}" type="presParOf" srcId="{3AF4B0AB-2E44-4A3E-8D1C-71552CE24EB9}" destId="{643EADA1-4E1F-41E3-9224-1A91D6673B76}" srcOrd="1" destOrd="0" presId="urn:microsoft.com/office/officeart/2018/2/layout/IconVerticalSolidList"/>
    <dgm:cxn modelId="{11976690-8DB1-4952-80B7-F8A722C06951}" type="presParOf" srcId="{3AF4B0AB-2E44-4A3E-8D1C-71552CE24EB9}" destId="{97DF2A73-575B-46F1-B4B6-A52DB9E40DF6}" srcOrd="2" destOrd="0" presId="urn:microsoft.com/office/officeart/2018/2/layout/IconVerticalSolidList"/>
    <dgm:cxn modelId="{733FA54D-8BD6-4CC3-A941-D8561D5112DB}" type="presParOf" srcId="{3AF4B0AB-2E44-4A3E-8D1C-71552CE24EB9}" destId="{6751BE39-9683-443A-81EE-F1B36844DE5A}" srcOrd="3" destOrd="0" presId="urn:microsoft.com/office/officeart/2018/2/layout/IconVerticalSolidList"/>
    <dgm:cxn modelId="{619C8AF9-6D66-4AC0-B0D0-7684FAFA39ED}" type="presParOf" srcId="{3EB321AC-4A98-4146-A99A-C1C18C4226FD}" destId="{0985AFB4-DF51-431D-B7B4-043D439F8253}" srcOrd="7" destOrd="0" presId="urn:microsoft.com/office/officeart/2018/2/layout/IconVerticalSolidList"/>
    <dgm:cxn modelId="{A8E5B0AB-405C-4952-ACCB-ADC4A12A9822}" type="presParOf" srcId="{3EB321AC-4A98-4146-A99A-C1C18C4226FD}" destId="{E7C80023-568A-4129-B5E3-E98140B1C5C5}" srcOrd="8" destOrd="0" presId="urn:microsoft.com/office/officeart/2018/2/layout/IconVerticalSolidList"/>
    <dgm:cxn modelId="{1B34D11B-AE85-4089-AF39-285E77B6EC60}" type="presParOf" srcId="{E7C80023-568A-4129-B5E3-E98140B1C5C5}" destId="{B636C80F-090C-4631-86FC-973F466399BC}" srcOrd="0" destOrd="0" presId="urn:microsoft.com/office/officeart/2018/2/layout/IconVerticalSolidList"/>
    <dgm:cxn modelId="{B7815AE6-8484-4A07-9F16-730436E7E6F5}" type="presParOf" srcId="{E7C80023-568A-4129-B5E3-E98140B1C5C5}" destId="{8F26AA0E-8861-4D19-A054-476C22F111C1}" srcOrd="1" destOrd="0" presId="urn:microsoft.com/office/officeart/2018/2/layout/IconVerticalSolidList"/>
    <dgm:cxn modelId="{A31E4485-B17B-44C4-97CB-116DFEDBA84C}" type="presParOf" srcId="{E7C80023-568A-4129-B5E3-E98140B1C5C5}" destId="{DCB41F3D-D962-4666-99CF-BF0180C24A8F}" srcOrd="2" destOrd="0" presId="urn:microsoft.com/office/officeart/2018/2/layout/IconVerticalSolidList"/>
    <dgm:cxn modelId="{BD254852-FF50-43B9-BE83-70B9B89F0D26}" type="presParOf" srcId="{E7C80023-568A-4129-B5E3-E98140B1C5C5}" destId="{A04DA206-FB7D-4ED0-A460-CE0AE3CCBDA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85FD-4D35-4559-9CE7-FE84473EF99D}">
      <dsp:nvSpPr>
        <dsp:cNvPr id="0" name=""/>
        <dsp:cNvSpPr/>
      </dsp:nvSpPr>
      <dsp:spPr>
        <a:xfrm>
          <a:off x="0" y="3622"/>
          <a:ext cx="5913437" cy="771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11CE8-9D64-4A7D-A87B-282AAA323034}">
      <dsp:nvSpPr>
        <dsp:cNvPr id="0" name=""/>
        <dsp:cNvSpPr/>
      </dsp:nvSpPr>
      <dsp:spPr>
        <a:xfrm>
          <a:off x="233421" y="177241"/>
          <a:ext cx="424402" cy="424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F7F23B-C33C-4D84-AC7C-16095D198D7F}">
      <dsp:nvSpPr>
        <dsp:cNvPr id="0" name=""/>
        <dsp:cNvSpPr/>
      </dsp:nvSpPr>
      <dsp:spPr>
        <a:xfrm>
          <a:off x="891244" y="3622"/>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1-What is the impact of housing prices in home ownership with young adults ?</a:t>
          </a:r>
        </a:p>
      </dsp:txBody>
      <dsp:txXfrm>
        <a:off x="891244" y="3622"/>
        <a:ext cx="5022192" cy="771640"/>
      </dsp:txXfrm>
    </dsp:sp>
    <dsp:sp modelId="{C2CA363A-F642-41B6-9DFC-DC601CAD6124}">
      <dsp:nvSpPr>
        <dsp:cNvPr id="0" name=""/>
        <dsp:cNvSpPr/>
      </dsp:nvSpPr>
      <dsp:spPr>
        <a:xfrm>
          <a:off x="0" y="968173"/>
          <a:ext cx="5913437" cy="771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09D0A-5459-48C7-BE0F-59A18958ACBB}">
      <dsp:nvSpPr>
        <dsp:cNvPr id="0" name=""/>
        <dsp:cNvSpPr/>
      </dsp:nvSpPr>
      <dsp:spPr>
        <a:xfrm>
          <a:off x="233421" y="1141792"/>
          <a:ext cx="424402" cy="424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E0591B-66E7-40CB-8BCD-9448A0F9C7B5}">
      <dsp:nvSpPr>
        <dsp:cNvPr id="0" name=""/>
        <dsp:cNvSpPr/>
      </dsp:nvSpPr>
      <dsp:spPr>
        <a:xfrm>
          <a:off x="891244" y="96817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2--How are the different provinces responding to the interest rates in term of real estate activity and pricing</a:t>
          </a:r>
        </a:p>
      </dsp:txBody>
      <dsp:txXfrm>
        <a:off x="891244" y="968173"/>
        <a:ext cx="5022192" cy="771640"/>
      </dsp:txXfrm>
    </dsp:sp>
    <dsp:sp modelId="{5326A911-84F3-484A-B176-24DD7FC1ACB9}">
      <dsp:nvSpPr>
        <dsp:cNvPr id="0" name=""/>
        <dsp:cNvSpPr/>
      </dsp:nvSpPr>
      <dsp:spPr>
        <a:xfrm>
          <a:off x="0" y="1932723"/>
          <a:ext cx="5913437" cy="7716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62F5A-4285-44B6-9730-3808EE13E3F9}">
      <dsp:nvSpPr>
        <dsp:cNvPr id="0" name=""/>
        <dsp:cNvSpPr/>
      </dsp:nvSpPr>
      <dsp:spPr>
        <a:xfrm>
          <a:off x="233421" y="2106342"/>
          <a:ext cx="424402" cy="424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C73FE5-2B0E-4D4D-B7CE-11D2DC9FEF1E}">
      <dsp:nvSpPr>
        <dsp:cNvPr id="0" name=""/>
        <dsp:cNvSpPr/>
      </dsp:nvSpPr>
      <dsp:spPr>
        <a:xfrm>
          <a:off x="891244" y="193272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3-</a:t>
          </a:r>
          <a:r>
            <a:rPr lang="en-US" sz="1700" kern="1200" baseline="0"/>
            <a:t> What are the alternative outlooks to buying a home?</a:t>
          </a:r>
          <a:endParaRPr lang="en-US" sz="1700" kern="1200"/>
        </a:p>
      </dsp:txBody>
      <dsp:txXfrm>
        <a:off x="891244" y="1932723"/>
        <a:ext cx="5022192" cy="771640"/>
      </dsp:txXfrm>
    </dsp:sp>
    <dsp:sp modelId="{8C326435-E9F4-436E-B770-EE8F479036E9}">
      <dsp:nvSpPr>
        <dsp:cNvPr id="0" name=""/>
        <dsp:cNvSpPr/>
      </dsp:nvSpPr>
      <dsp:spPr>
        <a:xfrm>
          <a:off x="0" y="2897274"/>
          <a:ext cx="5913437" cy="77164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EADA1-4E1F-41E3-9224-1A91D6673B76}">
      <dsp:nvSpPr>
        <dsp:cNvPr id="0" name=""/>
        <dsp:cNvSpPr/>
      </dsp:nvSpPr>
      <dsp:spPr>
        <a:xfrm>
          <a:off x="233421" y="3070893"/>
          <a:ext cx="424402" cy="424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1BE39-9683-443A-81EE-F1B36844DE5A}">
      <dsp:nvSpPr>
        <dsp:cNvPr id="0" name=""/>
        <dsp:cNvSpPr/>
      </dsp:nvSpPr>
      <dsp:spPr>
        <a:xfrm>
          <a:off x="891244" y="289727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baseline="0"/>
            <a:t>4-What is the relationship/correlation between the interest rate fluctuations and inflation?</a:t>
          </a:r>
          <a:endParaRPr lang="en-US" sz="1700" kern="1200"/>
        </a:p>
      </dsp:txBody>
      <dsp:txXfrm>
        <a:off x="891244" y="2897274"/>
        <a:ext cx="5022192" cy="771640"/>
      </dsp:txXfrm>
    </dsp:sp>
    <dsp:sp modelId="{B636C80F-090C-4631-86FC-973F466399BC}">
      <dsp:nvSpPr>
        <dsp:cNvPr id="0" name=""/>
        <dsp:cNvSpPr/>
      </dsp:nvSpPr>
      <dsp:spPr>
        <a:xfrm>
          <a:off x="0" y="3861824"/>
          <a:ext cx="5913437" cy="77164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6AA0E-8861-4D19-A054-476C22F111C1}">
      <dsp:nvSpPr>
        <dsp:cNvPr id="0" name=""/>
        <dsp:cNvSpPr/>
      </dsp:nvSpPr>
      <dsp:spPr>
        <a:xfrm>
          <a:off x="233421" y="4035443"/>
          <a:ext cx="424402" cy="424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4DA206-FB7D-4ED0-A460-CE0AE3CCBDA7}">
      <dsp:nvSpPr>
        <dsp:cNvPr id="0" name=""/>
        <dsp:cNvSpPr/>
      </dsp:nvSpPr>
      <dsp:spPr>
        <a:xfrm>
          <a:off x="891244" y="386182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5- What are some of the information that we found to address the housing crisis in Canada ?</a:t>
          </a:r>
        </a:p>
      </dsp:txBody>
      <dsp:txXfrm>
        <a:off x="891244" y="3861824"/>
        <a:ext cx="5022192" cy="771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12/13/23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12/13/23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12/13/23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12/13/23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12/13/23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12/13/23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12/13/23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hyperlink" Target="https://www.kaggle.com/datasets/anki112279/canada-housing-price-data-by-regions-19812022" TargetMode="External"/><Relationship Id="rId7" Type="http://schemas.openxmlformats.org/officeDocument/2006/relationships/image" Target="../media/image25.png"/><Relationship Id="rId2" Type="http://schemas.openxmlformats.org/officeDocument/2006/relationships/hyperlink" Target="https://www150.statcan.gc.ca/n1/daily-quotidien/220921/cg-b002-eng.htm" TargetMode="External"/><Relationship Id="rId1" Type="http://schemas.openxmlformats.org/officeDocument/2006/relationships/slideLayout" Target="../slideLayouts/slideLayout2.xml"/><Relationship Id="rId6" Type="http://schemas.openxmlformats.org/officeDocument/2006/relationships/hyperlink" Target="https://www150.statcan.gc.ca/t1/tbl1/en/cv.action?pid=1410022201" TargetMode="External"/><Relationship Id="rId5" Type="http://schemas.openxmlformats.org/officeDocument/2006/relationships/hyperlink" Target="https://www.crea.ca/housing-market-stats/mls-home-price-index/hpi-tool/" TargetMode="External"/><Relationship Id="rId4" Type="http://schemas.openxmlformats.org/officeDocument/2006/relationships/hyperlink" Target="https://open.canada.ca/data/en/dataset/ae607e9a-2fce-4ed9-83e3-ba4cdbc24b8d/resource/22c8bc22-2bd4-41b6-8da5-ee57672a1d5f" TargetMode="External"/><Relationship Id="rId9"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api.nytimes.com/svc/search/v2/articlesearch.json?api-key=" TargetMode="External"/><Relationship Id="rId2" Type="http://schemas.openxmlformats.org/officeDocument/2006/relationships/image" Target="../media/image1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41A8CF-52F7-A662-D653-0B1A79F65CEC}"/>
              </a:ext>
            </a:extLst>
          </p:cNvPr>
          <p:cNvPicPr>
            <a:picLocks noChangeAspect="1"/>
          </p:cNvPicPr>
          <p:nvPr/>
        </p:nvPicPr>
        <p:blipFill rotWithShape="1">
          <a:blip r:embed="rId2">
            <a:alphaModFix amt="50000"/>
          </a:blip>
          <a:srcRect t="17485" r="-1" b="17484"/>
          <a:stretch/>
        </p:blipFill>
        <p:spPr>
          <a:xfrm>
            <a:off x="20" y="10"/>
            <a:ext cx="12191675" cy="6857990"/>
          </a:xfrm>
          <a:prstGeom prst="rect">
            <a:avLst/>
          </a:prstGeom>
        </p:spPr>
      </p:pic>
      <p:sp>
        <p:nvSpPr>
          <p:cNvPr id="2" name="Title 1">
            <a:extLst>
              <a:ext uri="{FF2B5EF4-FFF2-40B4-BE49-F238E27FC236}">
                <a16:creationId xmlns:a16="http://schemas.microsoft.com/office/drawing/2014/main" id="{DF6CEAF8-4BA2-5C21-F155-7657D219CBA1}"/>
              </a:ext>
            </a:extLst>
          </p:cNvPr>
          <p:cNvSpPr>
            <a:spLocks noGrp="1"/>
          </p:cNvSpPr>
          <p:nvPr>
            <p:ph type="ctrTitle"/>
          </p:nvPr>
        </p:nvSpPr>
        <p:spPr>
          <a:xfrm>
            <a:off x="4976636" y="992221"/>
            <a:ext cx="6247308" cy="4873558"/>
          </a:xfrm>
        </p:spPr>
        <p:txBody>
          <a:bodyPr vert="horz" lIns="91440" tIns="45720" rIns="91440" bIns="45720" rtlCol="0" anchor="ctr">
            <a:normAutofit/>
          </a:bodyPr>
          <a:lstStyle/>
          <a:p>
            <a:r>
              <a:rPr lang="en-US" sz="4800"/>
              <a:t>Real estate housing analysis</a:t>
            </a:r>
          </a:p>
        </p:txBody>
      </p:sp>
      <p:sp>
        <p:nvSpPr>
          <p:cNvPr id="3" name="Subtitle 2">
            <a:extLst>
              <a:ext uri="{FF2B5EF4-FFF2-40B4-BE49-F238E27FC236}">
                <a16:creationId xmlns:a16="http://schemas.microsoft.com/office/drawing/2014/main" id="{D19B9659-13A4-930D-1417-7A4F57FDB0F4}"/>
              </a:ext>
            </a:extLst>
          </p:cNvPr>
          <p:cNvSpPr>
            <a:spLocks noGrp="1"/>
          </p:cNvSpPr>
          <p:nvPr>
            <p:ph type="subTitle" idx="1"/>
          </p:nvPr>
        </p:nvSpPr>
        <p:spPr>
          <a:xfrm>
            <a:off x="968056" y="996610"/>
            <a:ext cx="3363901" cy="4864780"/>
          </a:xfrm>
        </p:spPr>
        <p:txBody>
          <a:bodyPr vert="horz" lIns="91440" tIns="45720" rIns="91440" bIns="45720" rtlCol="0" anchor="ctr">
            <a:normAutofit/>
          </a:bodyPr>
          <a:lstStyle/>
          <a:p>
            <a:pPr indent="-228600" algn="r">
              <a:buFont typeface="Arial" panose="020B0604020202020204" pitchFamily="34" charset="0"/>
              <a:buChar char="•"/>
            </a:pPr>
            <a:r>
              <a:rPr lang="en-US" sz="2000"/>
              <a:t>Team #1</a:t>
            </a:r>
          </a:p>
          <a:p>
            <a:pPr indent="-228600" algn="r">
              <a:buFont typeface="Arial" panose="020B0604020202020204" pitchFamily="34" charset="0"/>
              <a:buChar char="•"/>
            </a:pPr>
            <a:r>
              <a:rPr lang="en-US" sz="2000"/>
              <a:t>Donal tamakuwala</a:t>
            </a:r>
          </a:p>
          <a:p>
            <a:pPr indent="-228600" algn="r">
              <a:buFont typeface="Arial" panose="020B0604020202020204" pitchFamily="34" charset="0"/>
              <a:buChar char="•"/>
            </a:pPr>
            <a:r>
              <a:rPr lang="en-US" sz="2000"/>
              <a:t>Elena maksimova</a:t>
            </a:r>
          </a:p>
          <a:p>
            <a:pPr indent="-228600" algn="r">
              <a:buFont typeface="Arial" panose="020B0604020202020204" pitchFamily="34" charset="0"/>
              <a:buChar char="•"/>
            </a:pPr>
            <a:r>
              <a:rPr lang="en-US" sz="2000"/>
              <a:t>Kajal mengar</a:t>
            </a:r>
          </a:p>
          <a:p>
            <a:pPr indent="-228600" algn="r">
              <a:buFont typeface="Arial" panose="020B0604020202020204" pitchFamily="34" charset="0"/>
              <a:buChar char="•"/>
            </a:pPr>
            <a:r>
              <a:rPr lang="en-US" sz="2000"/>
              <a:t>Mandara kadya</a:t>
            </a:r>
          </a:p>
          <a:p>
            <a:pPr indent="-228600" algn="r">
              <a:buFont typeface="Arial" panose="020B0604020202020204" pitchFamily="34" charset="0"/>
              <a:buChar char="•"/>
            </a:pPr>
            <a:r>
              <a:rPr lang="en-US" sz="2000"/>
              <a:t>Nadine blaik</a:t>
            </a:r>
          </a:p>
        </p:txBody>
      </p:sp>
      <p:cxnSp>
        <p:nvCxnSpPr>
          <p:cNvPr id="49" name="Straight Connector 48">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90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58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growth of housing prices&#10;&#10;Description automatically generated">
            <a:extLst>
              <a:ext uri="{FF2B5EF4-FFF2-40B4-BE49-F238E27FC236}">
                <a16:creationId xmlns:a16="http://schemas.microsoft.com/office/drawing/2014/main" id="{6F4C5490-E7C7-2CB3-998D-1BBAF3680E10}"/>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979586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line going up&#10;&#10;Description automatically generated">
            <a:extLst>
              <a:ext uri="{FF2B5EF4-FFF2-40B4-BE49-F238E27FC236}">
                <a16:creationId xmlns:a16="http://schemas.microsoft.com/office/drawing/2014/main" id="{EAAD75A9-5FEB-E4AB-4F12-B175828664FB}"/>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8658023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subdivision">
            <a:extLst>
              <a:ext uri="{FF2B5EF4-FFF2-40B4-BE49-F238E27FC236}">
                <a16:creationId xmlns:a16="http://schemas.microsoft.com/office/drawing/2014/main" id="{00DA340D-78A5-E441-BCD9-876939DC1A09}"/>
              </a:ext>
            </a:extLst>
          </p:cNvPr>
          <p:cNvPicPr>
            <a:picLocks noChangeAspect="1"/>
          </p:cNvPicPr>
          <p:nvPr/>
        </p:nvPicPr>
        <p:blipFill rotWithShape="1">
          <a:blip r:embed="rId2">
            <a:alphaModFix amt="50000"/>
            <a:grayscl/>
          </a:blip>
          <a:srcRect t="8102" r="-1" b="7625"/>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6CBE05B-8568-AAB0-E7FB-129CA8E130C3}"/>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EAF85C-1350-18BD-55D9-A27AACF7352E}"/>
              </a:ext>
            </a:extLst>
          </p:cNvPr>
          <p:cNvSpPr>
            <a:spLocks noGrp="1"/>
          </p:cNvSpPr>
          <p:nvPr>
            <p:ph idx="1"/>
          </p:nvPr>
        </p:nvSpPr>
        <p:spPr>
          <a:xfrm>
            <a:off x="4976636" y="1193800"/>
            <a:ext cx="6085091" cy="4699000"/>
          </a:xfrm>
        </p:spPr>
        <p:txBody>
          <a:bodyPr anchor="ctr">
            <a:normAutofit/>
          </a:bodyPr>
          <a:lstStyle/>
          <a:p>
            <a:r>
              <a:rPr lang="en-CA" kern="100">
                <a:effectLst/>
                <a:latin typeface="Calibri" panose="020F0502020204030204" pitchFamily="34" charset="0"/>
                <a:ea typeface="Calibri" panose="020F0502020204030204" pitchFamily="34" charset="0"/>
                <a:cs typeface="Times New Roman" panose="02020603050405020304" pitchFamily="18" charset="0"/>
              </a:rPr>
              <a:t>We can notice a significant increase in prices post pandemic. This is sustained by a higher demand and a lower supply of homes. With the interest rate playing a significant role in the buyer’s ability to afford a house. We can observe the higher increase in housing prices in the province of Quebec. Another major notable difference is how the yearly income has increased slightly  while the house prices have been soaring. </a:t>
            </a:r>
          </a:p>
          <a:p>
            <a:pPr marL="0" indent="0">
              <a:buNone/>
            </a:pP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64763653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9D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 of a number of bars&#10;&#10;Description automatically generated with medium confidence">
            <a:extLst>
              <a:ext uri="{FF2B5EF4-FFF2-40B4-BE49-F238E27FC236}">
                <a16:creationId xmlns:a16="http://schemas.microsoft.com/office/drawing/2014/main" id="{469DE2E9-9876-544B-E295-6EE90EA6C270}"/>
              </a:ext>
            </a:extLst>
          </p:cNvPr>
          <p:cNvPicPr>
            <a:picLocks noChangeAspect="1"/>
          </p:cNvPicPr>
          <p:nvPr/>
        </p:nvPicPr>
        <p:blipFill rotWithShape="1">
          <a:blip r:embed="rId2"/>
          <a:srcRect r="415" b="1"/>
          <a:stretch/>
        </p:blipFill>
        <p:spPr>
          <a:xfrm>
            <a:off x="643467" y="691401"/>
            <a:ext cx="10905066" cy="5475198"/>
          </a:xfrm>
          <a:prstGeom prst="rect">
            <a:avLst/>
          </a:prstGeom>
        </p:spPr>
      </p:pic>
    </p:spTree>
    <p:extLst>
      <p:ext uri="{BB962C8B-B14F-4D97-AF65-F5344CB8AC3E}">
        <p14:creationId xmlns:p14="http://schemas.microsoft.com/office/powerpoint/2010/main" val="1100778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D1C9A-A482-9A09-36BB-D76FA27D0A03}"/>
              </a:ext>
            </a:extLst>
          </p:cNvPr>
          <p:cNvPicPr>
            <a:picLocks noChangeAspect="1"/>
          </p:cNvPicPr>
          <p:nvPr/>
        </p:nvPicPr>
        <p:blipFill rotWithShape="1">
          <a:blip r:embed="rId2"/>
          <a:srcRect t="6250"/>
          <a:stretch/>
        </p:blipFill>
        <p:spPr>
          <a:xfrm>
            <a:off x="20" y="10"/>
            <a:ext cx="12191980" cy="6857990"/>
          </a:xfrm>
          <a:prstGeom prst="rect">
            <a:avLst/>
          </a:prstGeom>
        </p:spPr>
      </p:pic>
    </p:spTree>
    <p:extLst>
      <p:ext uri="{BB962C8B-B14F-4D97-AF65-F5344CB8AC3E}">
        <p14:creationId xmlns:p14="http://schemas.microsoft.com/office/powerpoint/2010/main" val="14334922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7FA90-81EF-D85D-02F6-0218CE143E53}"/>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A2341BA-3032-5720-B17A-27B7F162AD5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757415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80A7BD-29C1-144F-3B74-F9BB741ADDA7}"/>
              </a:ext>
            </a:extLst>
          </p:cNvPr>
          <p:cNvPicPr>
            <a:picLocks noChangeAspect="1"/>
          </p:cNvPicPr>
          <p:nvPr/>
        </p:nvPicPr>
        <p:blipFill rotWithShape="1">
          <a:blip r:embed="rId2"/>
          <a:srcRect l="9091" t="21137" b="19744"/>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368B8211-0B9F-4516-8771-3316E00DB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1643" y="636753"/>
            <a:ext cx="8299435" cy="5572811"/>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70476-1CCA-9F4D-C9D2-D9967F598CE8}"/>
              </a:ext>
            </a:extLst>
          </p:cNvPr>
          <p:cNvSpPr>
            <a:spLocks noGrp="1"/>
          </p:cNvSpPr>
          <p:nvPr>
            <p:ph type="title"/>
          </p:nvPr>
        </p:nvSpPr>
        <p:spPr>
          <a:xfrm>
            <a:off x="4063421" y="804520"/>
            <a:ext cx="6815731" cy="1049235"/>
          </a:xfrm>
        </p:spPr>
        <p:txBody>
          <a:bodyPr>
            <a:normAutofit/>
          </a:bodyPr>
          <a:lstStyle/>
          <a:p>
            <a:r>
              <a:rPr lang="en-US">
                <a:solidFill>
                  <a:srgbClr val="FFFFFE"/>
                </a:solidFill>
              </a:rPr>
              <a:t>Conclusion</a:t>
            </a:r>
          </a:p>
        </p:txBody>
      </p:sp>
      <p:cxnSp>
        <p:nvCxnSpPr>
          <p:cNvPr id="11" name="Straight Connector 10">
            <a:extLst>
              <a:ext uri="{FF2B5EF4-FFF2-40B4-BE49-F238E27FC236}">
                <a16:creationId xmlns:a16="http://schemas.microsoft.com/office/drawing/2014/main" id="{B7582E73-8B46-4A0E-944E-58357C8088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789" y="1847088"/>
            <a:ext cx="6813363" cy="0"/>
          </a:xfrm>
          <a:prstGeom prst="line">
            <a:avLst/>
          </a:prstGeom>
          <a:ln w="31750">
            <a:solidFill>
              <a:srgbClr val="D8962A"/>
            </a:solidFill>
          </a:ln>
        </p:spPr>
        <p:style>
          <a:lnRef idx="3">
            <a:schemeClr val="accent1"/>
          </a:lnRef>
          <a:fillRef idx="0">
            <a:schemeClr val="accent1"/>
          </a:fillRef>
          <a:effectRef idx="2">
            <a:schemeClr val="accent1"/>
          </a:effectRef>
          <a:fontRef idx="minor">
            <a:schemeClr val="tx1"/>
          </a:fontRef>
        </p:style>
      </p:cxnSp>
      <p:sp>
        <p:nvSpPr>
          <p:cNvPr id="3" name="Content Placeholder 2">
            <a:extLst>
              <a:ext uri="{FF2B5EF4-FFF2-40B4-BE49-F238E27FC236}">
                <a16:creationId xmlns:a16="http://schemas.microsoft.com/office/drawing/2014/main" id="{BE783F8A-F529-12AD-A974-BDC84AC1AC01}"/>
              </a:ext>
            </a:extLst>
          </p:cNvPr>
          <p:cNvSpPr>
            <a:spLocks noGrp="1"/>
          </p:cNvSpPr>
          <p:nvPr>
            <p:ph idx="1"/>
          </p:nvPr>
        </p:nvSpPr>
        <p:spPr>
          <a:xfrm>
            <a:off x="4063421" y="2015733"/>
            <a:ext cx="6815731" cy="4021267"/>
          </a:xfrm>
        </p:spPr>
        <p:txBody>
          <a:bodyPr>
            <a:normAutofit/>
          </a:bodyPr>
          <a:lstStyle/>
          <a:p>
            <a:pPr>
              <a:buClr>
                <a:srgbClr val="D8962A"/>
              </a:buClr>
            </a:pPr>
            <a:endParaRPr lang="en-US">
              <a:solidFill>
                <a:srgbClr val="FFFFFE"/>
              </a:solidFill>
            </a:endParaRPr>
          </a:p>
        </p:txBody>
      </p:sp>
    </p:spTree>
    <p:extLst>
      <p:ext uri="{BB962C8B-B14F-4D97-AF65-F5344CB8AC3E}">
        <p14:creationId xmlns:p14="http://schemas.microsoft.com/office/powerpoint/2010/main" val="2345214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01E6C20-D0CA-6EC8-C967-1FA4EC905159}"/>
              </a:ext>
            </a:extLst>
          </p:cNvPr>
          <p:cNvSpPr>
            <a:spLocks noGrp="1"/>
          </p:cNvSpPr>
          <p:nvPr>
            <p:ph type="title"/>
          </p:nvPr>
        </p:nvSpPr>
        <p:spPr>
          <a:xfrm>
            <a:off x="1451580" y="804520"/>
            <a:ext cx="4176511" cy="1049235"/>
          </a:xfrm>
        </p:spPr>
        <p:txBody>
          <a:bodyPr>
            <a:normAutofit/>
          </a:bodyPr>
          <a:lstStyle/>
          <a:p>
            <a:r>
              <a:rPr lang="en-US" dirty="0"/>
              <a:t>References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58B7BB5-1CCE-842A-3486-E59BA1818244}"/>
              </a:ext>
            </a:extLst>
          </p:cNvPr>
          <p:cNvSpPr>
            <a:spLocks noGrp="1"/>
          </p:cNvSpPr>
          <p:nvPr>
            <p:ph idx="1"/>
          </p:nvPr>
        </p:nvSpPr>
        <p:spPr>
          <a:xfrm>
            <a:off x="1451581" y="2015732"/>
            <a:ext cx="4172212" cy="3450613"/>
          </a:xfrm>
        </p:spPr>
        <p:txBody>
          <a:bodyPr>
            <a:normAutofit/>
          </a:bodyPr>
          <a:lstStyle/>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CA" sz="800" b="0" i="0" dirty="0">
                <a:effectLst/>
                <a:latin typeface="Slack-Lato"/>
              </a:rPr>
              <a:t>House Price Index - </a:t>
            </a:r>
            <a:r>
              <a:rPr lang="en-CA" sz="800" b="0" i="0" u="none" strike="noStrike" dirty="0">
                <a:effectLst/>
                <a:latin typeface="Slack-Lato"/>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CA" sz="800" b="0" i="0" u="none" strike="noStrike" dirty="0">
              <a:effectLst/>
              <a:latin typeface="Slack-Lato"/>
            </a:endParaRPr>
          </a:p>
          <a:p>
            <a:pPr>
              <a:lnSpc>
                <a:spcPct val="110000"/>
              </a:lnSpc>
            </a:pPr>
            <a:r>
              <a:rPr lang="en-CA" sz="800" b="0" i="0" dirty="0">
                <a:effectLst/>
                <a:latin typeface="Slack-Lato"/>
              </a:rPr>
              <a:t>Mortgage Rate - </a:t>
            </a:r>
            <a:r>
              <a:rPr lang="en-CA" sz="800" b="0" i="0" u="none" strike="noStrike" dirty="0">
                <a:effectLst/>
                <a:latin typeface="Slack-Lato"/>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CA" sz="800" dirty="0">
              <a:latin typeface="Slack-Lato"/>
            </a:endParaRPr>
          </a:p>
          <a:p>
            <a:pPr>
              <a:lnSpc>
                <a:spcPct val="110000"/>
              </a:lnSpc>
            </a:pPr>
            <a:r>
              <a:rPr lang="en-US" sz="800" dirty="0">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US" sz="800" dirty="0"/>
          </a:p>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US" sz="800" dirty="0">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US" sz="800" dirty="0"/>
          </a:p>
          <a:p>
            <a:pPr>
              <a:lnSpc>
                <a:spcPct val="110000"/>
              </a:lnSpc>
            </a:pPr>
            <a:r>
              <a:rPr lang="en-US" sz="800" dirty="0">
                <a:hlinkClick r:id="rId5">
                  <a:extLst>
                    <a:ext uri="{A12FA001-AC4F-418D-AE19-62706E023703}">
                      <ahyp:hlinkClr xmlns:ahyp="http://schemas.microsoft.com/office/drawing/2018/hyperlinkcolor" val="tx"/>
                    </a:ext>
                  </a:extLst>
                </a:hlinkClick>
              </a:rPr>
              <a:t>https://www.crea.ca/housing-market-stats/mls-home-price-index/hpi-tool/</a:t>
            </a:r>
            <a:endParaRPr lang="en-US" sz="800" dirty="0"/>
          </a:p>
          <a:p>
            <a:pPr>
              <a:lnSpc>
                <a:spcPct val="110000"/>
              </a:lnSpc>
            </a:pPr>
            <a:r>
              <a:rPr lang="en-US" sz="800" dirty="0">
                <a:hlinkClick r:id="rId6">
                  <a:extLst>
                    <a:ext uri="{A12FA001-AC4F-418D-AE19-62706E023703}">
                      <ahyp:hlinkClr xmlns:ahyp="http://schemas.microsoft.com/office/drawing/2018/hyperlinkcolor" val="tx"/>
                    </a:ext>
                  </a:extLst>
                </a:hlinkClick>
              </a:rPr>
              <a:t>https://www150.statcan.gc.ca/t1/tbl1/en/cv.action?pid=1410022201</a:t>
            </a:r>
            <a:endParaRPr lang="en-US" sz="800" dirty="0"/>
          </a:p>
          <a:p>
            <a:pPr>
              <a:lnSpc>
                <a:spcPct val="110000"/>
              </a:lnSpc>
            </a:pPr>
            <a:endParaRPr lang="en-US" sz="800" dirty="0"/>
          </a:p>
        </p:txBody>
      </p:sp>
      <p:pic>
        <p:nvPicPr>
          <p:cNvPr id="7" name="Graphic 6" descr="Home">
            <a:extLst>
              <a:ext uri="{FF2B5EF4-FFF2-40B4-BE49-F238E27FC236}">
                <a16:creationId xmlns:a16="http://schemas.microsoft.com/office/drawing/2014/main" id="{E736FA5F-2890-8D18-A1A4-AB318972688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44251" y="805583"/>
            <a:ext cx="4660762" cy="466076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9">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63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9E9CB2B-7C9D-4B98-AD54-C7DE19B7B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ur wooden houses with different sizes">
            <a:extLst>
              <a:ext uri="{FF2B5EF4-FFF2-40B4-BE49-F238E27FC236}">
                <a16:creationId xmlns:a16="http://schemas.microsoft.com/office/drawing/2014/main" id="{651A6743-0B31-BC00-DA37-AEF626511E07}"/>
              </a:ext>
            </a:extLst>
          </p:cNvPr>
          <p:cNvPicPr>
            <a:picLocks noChangeAspect="1"/>
          </p:cNvPicPr>
          <p:nvPr/>
        </p:nvPicPr>
        <p:blipFill rotWithShape="1">
          <a:blip r:embed="rId3"/>
          <a:srcRect l="18616" r="22053" b="-1"/>
          <a:stretch/>
        </p:blipFill>
        <p:spPr>
          <a:xfrm>
            <a:off x="6096000" y="10"/>
            <a:ext cx="6095697" cy="6857990"/>
          </a:xfrm>
          <a:prstGeom prst="rect">
            <a:avLst/>
          </a:prstGeom>
        </p:spPr>
      </p:pic>
      <p:grpSp>
        <p:nvGrpSpPr>
          <p:cNvPr id="19" name="Group 18">
            <a:extLst>
              <a:ext uri="{FF2B5EF4-FFF2-40B4-BE49-F238E27FC236}">
                <a16:creationId xmlns:a16="http://schemas.microsoft.com/office/drawing/2014/main" id="{8349A827-399B-4A6D-926F-6D0F2FB8F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702" y="1149383"/>
            <a:ext cx="6562082" cy="4236223"/>
            <a:chOff x="7807230" y="2012810"/>
            <a:chExt cx="3251252" cy="3459865"/>
          </a:xfrm>
        </p:grpSpPr>
        <p:sp>
          <p:nvSpPr>
            <p:cNvPr id="20" name="Rectangle 19">
              <a:extLst>
                <a:ext uri="{FF2B5EF4-FFF2-40B4-BE49-F238E27FC236}">
                  <a16:creationId xmlns:a16="http://schemas.microsoft.com/office/drawing/2014/main" id="{FBD550E0-F195-46B4-A173-36FCD40A4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B80ACA-FD08-4616-AD69-6BC181FA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371F200-D1FD-4B04-AD59-0B916F67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9087" y="1479842"/>
            <a:ext cx="5925312" cy="3575304"/>
          </a:xfrm>
          <a:prstGeom prst="rect">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00B0D-68B9-AC51-040C-FB7DA3BBFF7C}"/>
              </a:ext>
            </a:extLst>
          </p:cNvPr>
          <p:cNvSpPr>
            <a:spLocks noGrp="1"/>
          </p:cNvSpPr>
          <p:nvPr>
            <p:ph type="title"/>
          </p:nvPr>
        </p:nvSpPr>
        <p:spPr>
          <a:xfrm>
            <a:off x="1300526" y="1649897"/>
            <a:ext cx="5429361" cy="2602700"/>
          </a:xfrm>
        </p:spPr>
        <p:txBody>
          <a:bodyPr vert="horz" lIns="91440" tIns="45720" rIns="91440" bIns="0" rtlCol="0" anchor="b">
            <a:normAutofit/>
          </a:bodyPr>
          <a:lstStyle/>
          <a:p>
            <a:pPr algn="r"/>
            <a:r>
              <a:rPr lang="en-US" dirty="0">
                <a:solidFill>
                  <a:schemeClr val="bg1"/>
                </a:solidFill>
              </a:rPr>
              <a:t>Why is the youngest generation struggling to afford houses post pandemic ?</a:t>
            </a:r>
          </a:p>
        </p:txBody>
      </p:sp>
      <p:sp>
        <p:nvSpPr>
          <p:cNvPr id="3" name="Text Placeholder 2">
            <a:extLst>
              <a:ext uri="{FF2B5EF4-FFF2-40B4-BE49-F238E27FC236}">
                <a16:creationId xmlns:a16="http://schemas.microsoft.com/office/drawing/2014/main" id="{88ECFE25-6CBF-DE1C-C921-440C08A48AFC}"/>
              </a:ext>
            </a:extLst>
          </p:cNvPr>
          <p:cNvSpPr>
            <a:spLocks noGrp="1"/>
          </p:cNvSpPr>
          <p:nvPr>
            <p:ph type="body" idx="1"/>
          </p:nvPr>
        </p:nvSpPr>
        <p:spPr>
          <a:xfrm>
            <a:off x="1300526" y="4436400"/>
            <a:ext cx="5303519" cy="549993"/>
          </a:xfrm>
        </p:spPr>
        <p:txBody>
          <a:bodyPr vert="horz" lIns="91440" tIns="91440" rIns="91440" bIns="91440" rtlCol="0" anchor="ctr">
            <a:normAutofit/>
          </a:bodyPr>
          <a:lstStyle/>
          <a:p>
            <a:pPr algn="r">
              <a:lnSpc>
                <a:spcPct val="110000"/>
              </a:lnSpc>
            </a:pPr>
            <a:r>
              <a:rPr lang="en-US" sz="1100" cap="all" dirty="0">
                <a:solidFill>
                  <a:schemeClr val="bg1"/>
                </a:solidFill>
              </a:rPr>
              <a:t>Our hypothesis leads us to believe that it might be due to the relationship between the interest rate  and the housing prices. </a:t>
            </a:r>
          </a:p>
        </p:txBody>
      </p:sp>
      <p:cxnSp>
        <p:nvCxnSpPr>
          <p:cNvPr id="25" name="Straight Connector 24">
            <a:extLst>
              <a:ext uri="{FF2B5EF4-FFF2-40B4-BE49-F238E27FC236}">
                <a16:creationId xmlns:a16="http://schemas.microsoft.com/office/drawing/2014/main" id="{65A72820-B696-4EB4-A62D-3F1E2E3EC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420075"/>
            <a:ext cx="5303520" cy="0"/>
          </a:xfrm>
          <a:prstGeom prst="line">
            <a:avLst/>
          </a:prstGeom>
          <a:ln w="31750">
            <a:solidFill>
              <a:srgbClr val="D7AD8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4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3A9A10B-10DB-48F0-5B82-A765D259D771}"/>
              </a:ext>
            </a:extLst>
          </p:cNvPr>
          <p:cNvSpPr>
            <a:spLocks noGrp="1"/>
          </p:cNvSpPr>
          <p:nvPr>
            <p:ph type="title"/>
          </p:nvPr>
        </p:nvSpPr>
        <p:spPr>
          <a:xfrm>
            <a:off x="1451579" y="2303047"/>
            <a:ext cx="3272093" cy="2674198"/>
          </a:xfrm>
        </p:spPr>
        <p:txBody>
          <a:bodyPr anchor="t">
            <a:normAutofit/>
          </a:bodyPr>
          <a:lstStyle/>
          <a:p>
            <a:r>
              <a:rPr lang="en-US" dirty="0"/>
              <a:t>Question</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B87546-46AA-0425-B656-DD0E1BD83325}"/>
              </a:ext>
            </a:extLst>
          </p:cNvPr>
          <p:cNvGraphicFramePr>
            <a:graphicFrameLocks noGrp="1"/>
          </p:cNvGraphicFramePr>
          <p:nvPr>
            <p:ph idx="1"/>
            <p:extLst>
              <p:ext uri="{D42A27DB-BD31-4B8C-83A1-F6EECF244321}">
                <p14:modId xmlns:p14="http://schemas.microsoft.com/office/powerpoint/2010/main" val="549949683"/>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24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98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bars&#10;&#10;Description automatically generated">
            <a:extLst>
              <a:ext uri="{FF2B5EF4-FFF2-40B4-BE49-F238E27FC236}">
                <a16:creationId xmlns:a16="http://schemas.microsoft.com/office/drawing/2014/main" id="{00C01094-B4E9-AD49-9674-41026DE3BA69}"/>
              </a:ext>
            </a:extLst>
          </p:cNvPr>
          <p:cNvPicPr>
            <a:picLocks noChangeAspect="1"/>
          </p:cNvPicPr>
          <p:nvPr/>
        </p:nvPicPr>
        <p:blipFill>
          <a:blip r:embed="rId2"/>
          <a:stretch>
            <a:fillRect/>
          </a:stretch>
        </p:blipFill>
        <p:spPr>
          <a:xfrm>
            <a:off x="1453445" y="643467"/>
            <a:ext cx="9285110" cy="5571066"/>
          </a:xfrm>
          <a:prstGeom prst="rect">
            <a:avLst/>
          </a:prstGeom>
        </p:spPr>
      </p:pic>
    </p:spTree>
    <p:extLst>
      <p:ext uri="{BB962C8B-B14F-4D97-AF65-F5344CB8AC3E}">
        <p14:creationId xmlns:p14="http://schemas.microsoft.com/office/powerpoint/2010/main" val="3676826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numbers and lines&#10;&#10;Description automatically generated">
            <a:extLst>
              <a:ext uri="{FF2B5EF4-FFF2-40B4-BE49-F238E27FC236}">
                <a16:creationId xmlns:a16="http://schemas.microsoft.com/office/drawing/2014/main" id="{4E8B1B76-DAA0-06D8-ABE6-6FC6351622FE}"/>
              </a:ext>
            </a:extLst>
          </p:cNvPr>
          <p:cNvPicPr>
            <a:picLocks noChangeAspect="1"/>
          </p:cNvPicPr>
          <p:nvPr/>
        </p:nvPicPr>
        <p:blipFill>
          <a:blip r:embed="rId2"/>
          <a:stretch>
            <a:fillRect/>
          </a:stretch>
        </p:blipFill>
        <p:spPr>
          <a:xfrm>
            <a:off x="1453445" y="643467"/>
            <a:ext cx="9285110" cy="5571066"/>
          </a:xfrm>
          <a:prstGeom prst="rect">
            <a:avLst/>
          </a:prstGeom>
        </p:spPr>
      </p:pic>
    </p:spTree>
    <p:extLst>
      <p:ext uri="{BB962C8B-B14F-4D97-AF65-F5344CB8AC3E}">
        <p14:creationId xmlns:p14="http://schemas.microsoft.com/office/powerpoint/2010/main" val="3990026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CA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8" descr="A colorful pie chart with numbers&#10;&#10;Description automatically generated">
            <a:extLst>
              <a:ext uri="{FF2B5EF4-FFF2-40B4-BE49-F238E27FC236}">
                <a16:creationId xmlns:a16="http://schemas.microsoft.com/office/drawing/2014/main" id="{89B9C51E-6DD9-0787-5D6D-F7E5841376F2}"/>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911766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89E687D1-BD7C-2181-99F4-FED80629EC14}"/>
              </a:ext>
            </a:extLst>
          </p:cNvPr>
          <p:cNvPicPr>
            <a:picLocks noChangeAspect="1"/>
          </p:cNvPicPr>
          <p:nvPr/>
        </p:nvPicPr>
        <p:blipFill rotWithShape="1">
          <a:blip r:embed="rId2">
            <a:alphaModFix amt="50000"/>
            <a:grayscl/>
          </a:blip>
          <a:srcRect r="-1" b="663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742489E-29CC-6601-EE7D-932028FDADC2}"/>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89140F-90EB-21A7-0622-76F83EBA75B1}"/>
              </a:ext>
            </a:extLst>
          </p:cNvPr>
          <p:cNvSpPr>
            <a:spLocks noGrp="1"/>
          </p:cNvSpPr>
          <p:nvPr>
            <p:ph idx="1"/>
          </p:nvPr>
        </p:nvSpPr>
        <p:spPr>
          <a:xfrm>
            <a:off x="4976636" y="1193800"/>
            <a:ext cx="6085091" cy="4699000"/>
          </a:xfrm>
        </p:spPr>
        <p:txBody>
          <a:bodyPr anchor="ctr">
            <a:normAutofit/>
          </a:bodyPr>
          <a:lstStyle/>
          <a:p>
            <a:r>
              <a:rPr lang="en-US"/>
              <a:t>We noticed a trend where home ownership for the younger age group ( 25-29 years old) have declined over the years. This could be related to the job market, higher inflation and an increase in cost of life as well as lower wages for jobs. The interest rates would be a secondary cause to what first impacts the decision making that comes with buying a home.  The older generations have been able to take advantage of better economic environment in the past which explains how high their home ownership percentage is.</a:t>
            </a: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65360581"/>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years&#10;&#10;Description automatically generated with medium confidence">
            <a:extLst>
              <a:ext uri="{FF2B5EF4-FFF2-40B4-BE49-F238E27FC236}">
                <a16:creationId xmlns:a16="http://schemas.microsoft.com/office/drawing/2014/main" id="{E08174CE-61DC-B32C-17F8-003102EE6DE4}"/>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737705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black text on a white background&#10;&#10;Description automatically generated">
            <a:extLst>
              <a:ext uri="{FF2B5EF4-FFF2-40B4-BE49-F238E27FC236}">
                <a16:creationId xmlns:a16="http://schemas.microsoft.com/office/drawing/2014/main" id="{BB848F3E-BF9F-2D90-3577-BFAA777FCEDA}"/>
              </a:ext>
            </a:extLst>
          </p:cNvPr>
          <p:cNvPicPr>
            <a:picLocks noChangeAspect="1"/>
          </p:cNvPicPr>
          <p:nvPr/>
        </p:nvPicPr>
        <p:blipFill>
          <a:blip r:embed="rId2"/>
          <a:stretch>
            <a:fillRect/>
          </a:stretch>
        </p:blipFill>
        <p:spPr>
          <a:xfrm>
            <a:off x="218079" y="2700001"/>
            <a:ext cx="11755841" cy="843299"/>
          </a:xfrm>
          <a:prstGeom prst="rect">
            <a:avLst/>
          </a:prstGeom>
        </p:spPr>
      </p:pic>
      <p:sp>
        <p:nvSpPr>
          <p:cNvPr id="7" name="TextBox 6">
            <a:extLst>
              <a:ext uri="{FF2B5EF4-FFF2-40B4-BE49-F238E27FC236}">
                <a16:creationId xmlns:a16="http://schemas.microsoft.com/office/drawing/2014/main" id="{BAC73B70-A0A9-4A8D-B5B4-CD06FE5E0033}"/>
              </a:ext>
            </a:extLst>
          </p:cNvPr>
          <p:cNvSpPr txBox="1"/>
          <p:nvPr/>
        </p:nvSpPr>
        <p:spPr>
          <a:xfrm>
            <a:off x="945614" y="4229100"/>
            <a:ext cx="10300769" cy="369332"/>
          </a:xfrm>
          <a:prstGeom prst="rect">
            <a:avLst/>
          </a:prstGeom>
          <a:noFill/>
        </p:spPr>
        <p:txBody>
          <a:bodyPr wrap="none" rtlCol="0">
            <a:spAutoFit/>
          </a:bodyPr>
          <a:lstStyle/>
          <a:p>
            <a:r>
              <a:rPr lang="en-CA" b="0" i="0" dirty="0">
                <a:effectLst/>
                <a:latin typeface="Slack-Lato"/>
              </a:rPr>
              <a:t>API link - </a:t>
            </a:r>
            <a:r>
              <a:rPr lang="en-CA" b="0" i="0" u="none" strike="noStrike" dirty="0">
                <a:effectLst/>
                <a:latin typeface="Slack-Lato"/>
                <a:hlinkClick r:id="rId3">
                  <a:extLst>
                    <a:ext uri="{A12FA001-AC4F-418D-AE19-62706E023703}">
                      <ahyp:hlinkClr xmlns:ahyp="http://schemas.microsoft.com/office/drawing/2018/hyperlinkcolor" val="tx"/>
                    </a:ext>
                  </a:extLst>
                </a:hlinkClick>
              </a:rPr>
              <a:t>https://api.nytimes.com/svc/search/v2/articlesearch.json?api-key=</a:t>
            </a:r>
            <a:r>
              <a:rPr lang="en-CA" b="0" i="0" dirty="0">
                <a:effectLst/>
                <a:latin typeface="Slack-Lato"/>
              </a:rPr>
              <a:t>&lt;&gt;&amp;q=</a:t>
            </a:r>
            <a:r>
              <a:rPr lang="en-CA" b="0" i="0" dirty="0" err="1">
                <a:effectLst/>
                <a:latin typeface="Slack-Lato"/>
              </a:rPr>
              <a:t>canadian</a:t>
            </a:r>
            <a:r>
              <a:rPr lang="en-CA" b="0" i="0" dirty="0">
                <a:effectLst/>
                <a:latin typeface="Slack-Lato"/>
              </a:rPr>
              <a:t> housing market</a:t>
            </a:r>
            <a:endParaRPr lang="en-US" dirty="0"/>
          </a:p>
        </p:txBody>
      </p:sp>
    </p:spTree>
    <p:extLst>
      <p:ext uri="{BB962C8B-B14F-4D97-AF65-F5344CB8AC3E}">
        <p14:creationId xmlns:p14="http://schemas.microsoft.com/office/powerpoint/2010/main" val="817357364"/>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2759</TotalTime>
  <Words>483</Words>
  <Application>Microsoft Macintosh PowerPoint</Application>
  <PresentationFormat>Widescreen</PresentationFormat>
  <Paragraphs>31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Gill Sans MT</vt:lpstr>
      <vt:lpstr>Slack-Lato</vt:lpstr>
      <vt:lpstr>Gallery</vt:lpstr>
      <vt:lpstr>Real estate housing analysis</vt:lpstr>
      <vt:lpstr>Why is the youngest generation struggling to afford houses post pandemic ?</vt:lpstr>
      <vt:lpstr>Question</vt:lpstr>
      <vt:lpstr>PowerPoint Presentation</vt:lpstr>
      <vt:lpstr>PowerPoint Presentation</vt:lpstr>
      <vt:lpstr>PowerPoint Presentation</vt:lpstr>
      <vt:lpstr>Conclusion</vt:lpstr>
      <vt:lpstr>PowerPoint Presentation</vt:lpstr>
      <vt:lpstr>PowerPoint Presentation</vt:lpstr>
      <vt:lpstr>PowerPoint Presentation</vt:lpstr>
      <vt:lpstr>PowerPoint Presentation</vt:lpstr>
      <vt:lpstr>Conclusion</vt:lpstr>
      <vt:lpstr>PowerPoint Presentation</vt:lpstr>
      <vt:lpstr>PowerPoint Presentation</vt:lpstr>
      <vt:lpstr>Conclusion</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housing analysis</dc:title>
  <dc:creator>nadine b</dc:creator>
  <cp:lastModifiedBy>nadine b</cp:lastModifiedBy>
  <cp:revision>19</cp:revision>
  <dcterms:created xsi:type="dcterms:W3CDTF">2023-12-12T01:19:49Z</dcterms:created>
  <dcterms:modified xsi:type="dcterms:W3CDTF">2023-12-14T02:06:38Z</dcterms:modified>
</cp:coreProperties>
</file>